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7"/>
  </p:notesMasterIdLst>
  <p:sldIdLst>
    <p:sldId id="256" r:id="rId3"/>
    <p:sldId id="323" r:id="rId4"/>
    <p:sldId id="300" r:id="rId5"/>
    <p:sldId id="319" r:id="rId6"/>
    <p:sldId id="308" r:id="rId7"/>
    <p:sldId id="310" r:id="rId8"/>
    <p:sldId id="309" r:id="rId9"/>
    <p:sldId id="311" r:id="rId10"/>
    <p:sldId id="312" r:id="rId11"/>
    <p:sldId id="313" r:id="rId12"/>
    <p:sldId id="315" r:id="rId13"/>
    <p:sldId id="316" r:id="rId14"/>
    <p:sldId id="317" r:id="rId15"/>
    <p:sldId id="307" r:id="rId16"/>
    <p:sldId id="301" r:id="rId17"/>
    <p:sldId id="306" r:id="rId18"/>
    <p:sldId id="325" r:id="rId19"/>
    <p:sldId id="324" r:id="rId20"/>
    <p:sldId id="304" r:id="rId21"/>
    <p:sldId id="305" r:id="rId22"/>
    <p:sldId id="322" r:id="rId23"/>
    <p:sldId id="302" r:id="rId24"/>
    <p:sldId id="318" r:id="rId25"/>
    <p:sldId id="320" r:id="rId26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>
      <p:cViewPr varScale="1">
        <p:scale>
          <a:sx n="91" d="100"/>
          <a:sy n="91" d="100"/>
        </p:scale>
        <p:origin x="9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5" rIns="93167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1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2/5/2020 8:13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2/5/2020 8:13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2/5/2020 8:13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2/5/2020 8:13 AM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2/5/2020 8:13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305800" cy="15541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El Monte union high school District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BOND update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7" y="5810538"/>
            <a:ext cx="1143000" cy="104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ROSEMEAD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6"/>
            <a:ext cx="8382000" cy="496363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Facility maintenance</a:t>
            </a:r>
          </a:p>
          <a:p>
            <a:pPr lvl="1"/>
            <a:r>
              <a:rPr lang="en-US" sz="2400" dirty="0" smtClean="0"/>
              <a:t>Roof &amp; Plumping repairs</a:t>
            </a:r>
          </a:p>
          <a:p>
            <a:pPr lvl="1"/>
            <a:r>
              <a:rPr lang="en-US" sz="2400" dirty="0" smtClean="0"/>
              <a:t>Electrical upgrades</a:t>
            </a:r>
          </a:p>
          <a:p>
            <a:pPr lvl="1"/>
            <a:r>
              <a:rPr lang="en-US" sz="2400" dirty="0" smtClean="0"/>
              <a:t>Disability access</a:t>
            </a:r>
          </a:p>
          <a:p>
            <a:r>
              <a:rPr lang="en-US" sz="2400" b="1" dirty="0" smtClean="0"/>
              <a:t>Safety measures</a:t>
            </a:r>
          </a:p>
          <a:p>
            <a:pPr lvl="1"/>
            <a:r>
              <a:rPr lang="en-US" sz="2400" dirty="0" smtClean="0"/>
              <a:t>Gates and fencing / Security Cameras / Disability Access</a:t>
            </a:r>
          </a:p>
          <a:p>
            <a:pPr lvl="1"/>
            <a:r>
              <a:rPr lang="en-US" sz="2400" dirty="0" smtClean="0"/>
              <a:t>Emergency communication systems</a:t>
            </a:r>
          </a:p>
          <a:p>
            <a:pPr lvl="1"/>
            <a:r>
              <a:rPr lang="en-US" sz="2400" dirty="0" smtClean="0"/>
              <a:t>Smoke alarms and detectors</a:t>
            </a:r>
          </a:p>
          <a:p>
            <a:r>
              <a:rPr lang="en-US" sz="2400" b="1" dirty="0" smtClean="0"/>
              <a:t>Classroom upgrades</a:t>
            </a:r>
          </a:p>
          <a:p>
            <a:pPr lvl="1"/>
            <a:r>
              <a:rPr lang="en-US" sz="2400" dirty="0" smtClean="0"/>
              <a:t>Engineering &amp; science labs</a:t>
            </a:r>
          </a:p>
          <a:p>
            <a:pPr lvl="1"/>
            <a:r>
              <a:rPr lang="en-US" sz="2400" dirty="0" smtClean="0"/>
              <a:t>Relocatable replacements</a:t>
            </a:r>
          </a:p>
          <a:p>
            <a:pPr lvl="1"/>
            <a:r>
              <a:rPr lang="en-US" sz="2400" dirty="0" smtClean="0"/>
              <a:t>Special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2206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SOUTH EL MONTE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6363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Gymnasium modernization</a:t>
            </a:r>
          </a:p>
          <a:p>
            <a:pPr lvl="1"/>
            <a:r>
              <a:rPr lang="en-US" dirty="0" smtClean="0"/>
              <a:t>Roof repairs, HVAC, Plumbing &amp; Electrical improvements</a:t>
            </a:r>
          </a:p>
          <a:p>
            <a:pPr lvl="1"/>
            <a:r>
              <a:rPr lang="en-US" dirty="0" smtClean="0"/>
              <a:t>Locker room replacement</a:t>
            </a:r>
          </a:p>
          <a:p>
            <a:pPr lvl="1"/>
            <a:r>
              <a:rPr lang="en-US" dirty="0" smtClean="0"/>
              <a:t>AV upgrades</a:t>
            </a:r>
          </a:p>
          <a:p>
            <a:r>
              <a:rPr lang="en-US" b="1" dirty="0" smtClean="0"/>
              <a:t>Athletic </a:t>
            </a:r>
            <a:r>
              <a:rPr lang="en-US" b="1" smtClean="0"/>
              <a:t>Stadium Improvements/All </a:t>
            </a:r>
            <a:r>
              <a:rPr lang="en-US" b="1" dirty="0" smtClean="0"/>
              <a:t>weather track and field</a:t>
            </a:r>
          </a:p>
          <a:p>
            <a:pPr lvl="1"/>
            <a:r>
              <a:rPr lang="en-US" dirty="0" smtClean="0"/>
              <a:t>Disability access</a:t>
            </a:r>
          </a:p>
          <a:p>
            <a:pPr lvl="1"/>
            <a:r>
              <a:rPr lang="en-US" dirty="0" smtClean="0"/>
              <a:t>New ticket booth with improvement (home/visitor access)</a:t>
            </a:r>
          </a:p>
          <a:p>
            <a:pPr lvl="1"/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Curb appeal</a:t>
            </a:r>
          </a:p>
          <a:p>
            <a:r>
              <a:rPr lang="en-US" b="1" dirty="0" smtClean="0"/>
              <a:t>Quad renovation</a:t>
            </a:r>
          </a:p>
          <a:p>
            <a:pPr lvl="1"/>
            <a:r>
              <a:rPr lang="en-US" dirty="0" smtClean="0"/>
              <a:t>Shade shelters</a:t>
            </a:r>
          </a:p>
          <a:p>
            <a:pPr lvl="1"/>
            <a:r>
              <a:rPr lang="en-US" dirty="0" smtClean="0"/>
              <a:t>Disability access</a:t>
            </a:r>
          </a:p>
          <a:p>
            <a:pPr lvl="1"/>
            <a:r>
              <a:rPr lang="en-US" dirty="0" smtClean="0"/>
              <a:t>Security &amp; monitoring systems</a:t>
            </a:r>
          </a:p>
        </p:txBody>
      </p:sp>
    </p:spTree>
    <p:extLst>
      <p:ext uri="{BB962C8B-B14F-4D97-AF65-F5344CB8AC3E}">
        <p14:creationId xmlns:p14="http://schemas.microsoft.com/office/powerpoint/2010/main" val="27463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POTENTIAL MATCHING STATE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63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Arroyo HS mod: $6,916,266 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/>
              <a:t>Monte HS mod: $7,904,304 </a:t>
            </a:r>
            <a:endParaRPr lang="en-US" dirty="0" smtClean="0"/>
          </a:p>
          <a:p>
            <a:r>
              <a:rPr lang="en-US" dirty="0" smtClean="0"/>
              <a:t>Fernando </a:t>
            </a:r>
            <a:r>
              <a:rPr lang="en-US" dirty="0"/>
              <a:t>Ledesma HS mod: $2,634,768 </a:t>
            </a:r>
            <a:endParaRPr lang="en-US" dirty="0" smtClean="0"/>
          </a:p>
          <a:p>
            <a:r>
              <a:rPr lang="en-US" dirty="0" smtClean="0"/>
              <a:t>Mountain </a:t>
            </a:r>
            <a:r>
              <a:rPr lang="en-US" dirty="0"/>
              <a:t>View HS mod: $13,997,205 </a:t>
            </a:r>
            <a:endParaRPr lang="en-US" dirty="0" smtClean="0"/>
          </a:p>
          <a:p>
            <a:r>
              <a:rPr lang="en-US" dirty="0" smtClean="0"/>
              <a:t>Rosemead </a:t>
            </a:r>
            <a:r>
              <a:rPr lang="en-US" dirty="0"/>
              <a:t>HS mod: $7,410,285 </a:t>
            </a:r>
            <a:endParaRPr lang="en-US" dirty="0" smtClean="0"/>
          </a:p>
          <a:p>
            <a:r>
              <a:rPr lang="en-US" dirty="0" smtClean="0"/>
              <a:t>South </a:t>
            </a:r>
            <a:r>
              <a:rPr lang="en-US" dirty="0"/>
              <a:t>El Monte HS mod: $8,562,996 </a:t>
            </a:r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/>
              <a:t>Education new: $21,737/$32,503 per student </a:t>
            </a:r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/>
              <a:t>Education mod: $9,391/$14,097 per </a:t>
            </a:r>
            <a:r>
              <a:rPr lang="en-US" dirty="0" smtClean="0"/>
              <a:t>student</a:t>
            </a:r>
          </a:p>
          <a:p>
            <a:r>
              <a:rPr lang="en-US" dirty="0" smtClean="0"/>
              <a:t>New Schools Facilities State Bond is Scheduled this Year </a:t>
            </a:r>
          </a:p>
          <a:p>
            <a:pPr marL="0" indent="0">
              <a:buNone/>
            </a:pPr>
            <a:r>
              <a:rPr lang="en-US" sz="2800" dirty="0" smtClean="0"/>
              <a:t>(Consultant: HMC Architect to Re-establish Eligibility) 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31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BOARD APPROVED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630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Fernando </a:t>
            </a:r>
            <a:r>
              <a:rPr lang="en-US" dirty="0"/>
              <a:t>Ledesma HS (Board approved the Construction bid in September 2019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Security </a:t>
            </a:r>
            <a:r>
              <a:rPr lang="en-US" dirty="0"/>
              <a:t>Upgrades (Locks, surveillance &amp; schools single point of entry, Gates &amp; fences) for all District </a:t>
            </a:r>
            <a:r>
              <a:rPr lang="en-US" dirty="0" smtClean="0"/>
              <a:t>sites</a:t>
            </a:r>
            <a:endParaRPr lang="en-US" dirty="0"/>
          </a:p>
          <a:p>
            <a:r>
              <a:rPr lang="en-US" dirty="0" smtClean="0"/>
              <a:t>Immediate </a:t>
            </a:r>
            <a:r>
              <a:rPr lang="en-US" dirty="0"/>
              <a:t>Infrastructure Upgrades as needed to supplement Deferred Maintenance annual budget. Scope includes but not limited to: </a:t>
            </a:r>
            <a:r>
              <a:rPr lang="en-US" dirty="0" smtClean="0"/>
              <a:t>roofing</a:t>
            </a:r>
            <a:r>
              <a:rPr lang="en-US" dirty="0"/>
              <a:t>, HVAC gym addition, plumping, flooring, lighting including classroom Solar </a:t>
            </a:r>
            <a:r>
              <a:rPr lang="en-US" dirty="0" smtClean="0"/>
              <a:t>Tube</a:t>
            </a:r>
            <a:endParaRPr lang="en-US" dirty="0"/>
          </a:p>
          <a:p>
            <a:r>
              <a:rPr lang="en-US" dirty="0" smtClean="0"/>
              <a:t>Artificial</a:t>
            </a:r>
            <a:r>
              <a:rPr lang="en-US" dirty="0"/>
              <a:t> Track &amp; Field Replacement for 2 school sites besides Rosemead </a:t>
            </a:r>
            <a:r>
              <a:rPr lang="en-US" dirty="0" smtClean="0"/>
              <a:t>HS</a:t>
            </a:r>
            <a:endParaRPr lang="en-US" dirty="0"/>
          </a:p>
          <a:p>
            <a:r>
              <a:rPr lang="en-US" dirty="0" smtClean="0"/>
              <a:t>Snack </a:t>
            </a:r>
            <a:r>
              <a:rPr lang="en-US" dirty="0"/>
              <a:t>Bar Replacement – 2 sites besides Rosemead </a:t>
            </a:r>
            <a:r>
              <a:rPr lang="en-US" dirty="0" smtClean="0"/>
              <a:t>HS</a:t>
            </a:r>
            <a:endParaRPr lang="en-US" dirty="0"/>
          </a:p>
          <a:p>
            <a:r>
              <a:rPr lang="en-US" dirty="0" smtClean="0"/>
              <a:t>Rosemead</a:t>
            </a:r>
            <a:r>
              <a:rPr lang="en-US" dirty="0"/>
              <a:t> HS Snack Bar </a:t>
            </a:r>
            <a:r>
              <a:rPr lang="en-US" dirty="0" smtClean="0"/>
              <a:t>Replacement</a:t>
            </a:r>
            <a:endParaRPr lang="en-US" dirty="0"/>
          </a:p>
          <a:p>
            <a:r>
              <a:rPr lang="en-US" dirty="0" smtClean="0"/>
              <a:t>Furniture </a:t>
            </a:r>
            <a:r>
              <a:rPr lang="en-US" dirty="0"/>
              <a:t>Replacement for the next 3 Years</a:t>
            </a:r>
          </a:p>
          <a:p>
            <a:r>
              <a:rPr lang="en-US" dirty="0" smtClean="0"/>
              <a:t>Planning </a:t>
            </a:r>
            <a:r>
              <a:rPr lang="en-US" dirty="0"/>
              <a:t>&amp; Design for the following projects: Full MVHS modernization, SEMHS modernization and Granada Transition New Construction. The scope includes extensive infrastructure, indoor and outdoor upgrades and updates for MVHS &amp; SEMHS as well as New Campus for Transitional Center </a:t>
            </a:r>
          </a:p>
          <a:p>
            <a:r>
              <a:rPr lang="en-US" dirty="0" smtClean="0"/>
              <a:t>State </a:t>
            </a:r>
            <a:r>
              <a:rPr lang="en-US" dirty="0"/>
              <a:t>&amp; Local Agency Approvals (DSA / OPSC / Utilities / Cities) – MVHS, SEMHS, Granada </a:t>
            </a:r>
            <a:r>
              <a:rPr lang="en-US" dirty="0" smtClean="0"/>
              <a:t>Transition</a:t>
            </a:r>
            <a:endParaRPr lang="en-US" dirty="0"/>
          </a:p>
          <a:p>
            <a:r>
              <a:rPr lang="en-US" dirty="0" smtClean="0"/>
              <a:t>Start </a:t>
            </a:r>
            <a:r>
              <a:rPr lang="en-US" dirty="0"/>
              <a:t>of Granada Transition </a:t>
            </a:r>
            <a:r>
              <a:rPr lang="en-US" dirty="0" smtClean="0"/>
              <a:t>Construction</a:t>
            </a:r>
            <a:r>
              <a:rPr lang="en-US" dirty="0"/>
              <a:t> </a:t>
            </a:r>
          </a:p>
          <a:p>
            <a:r>
              <a:rPr lang="en-US" dirty="0" smtClean="0"/>
              <a:t>HVAC </a:t>
            </a:r>
            <a:r>
              <a:rPr lang="en-US" dirty="0"/>
              <a:t>&amp; Energy Management Systems Group </a:t>
            </a:r>
            <a:r>
              <a:rPr lang="en-US" dirty="0" smtClean="0"/>
              <a:t>C-2</a:t>
            </a:r>
          </a:p>
          <a:p>
            <a:r>
              <a:rPr lang="en-US" dirty="0" smtClean="0"/>
              <a:t>Various </a:t>
            </a:r>
            <a:r>
              <a:rPr lang="en-US" dirty="0"/>
              <a:t>sites Parking Area improvements &amp; Upgrades including resurfacing, Solar equipped parking covers with Solar Battery Storage at El Monte HS, Ledesma and other district </a:t>
            </a:r>
            <a:r>
              <a:rPr lang="en-US" dirty="0" smtClean="0"/>
              <a:t>campuses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MEASURE HS FUTURE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60441"/>
            <a:ext cx="3962400" cy="50398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/>
              <a:t>QUICK START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Plumbing Replacement &amp; Girls Locker Modernization at Mountain View High School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New Track &amp; Field</a:t>
            </a:r>
            <a:r>
              <a:rPr lang="en-US" sz="2600" dirty="0"/>
              <a:t> </a:t>
            </a:r>
            <a:r>
              <a:rPr lang="en-US" sz="2600" dirty="0" smtClean="0"/>
              <a:t>at Two High Schools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Security Upgrades District Wide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New Snack Bars at Arroyo &amp; Mountain View 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Furniture Replacement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752601"/>
            <a:ext cx="4038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PLANNING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Mountain View High School Modernization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South El Monte High School Modernization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New Facility for Granada Transition Center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Energy Efficiency Projects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52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Fernando Ledesma High School</a:t>
            </a:r>
            <a:br>
              <a:rPr lang="en-US" dirty="0" smtClean="0"/>
            </a:br>
            <a:r>
              <a:rPr lang="en-US" sz="3600" dirty="0"/>
              <a:t>Multi-Purpose </a:t>
            </a:r>
            <a:r>
              <a:rPr lang="en-US" sz="3600" dirty="0" smtClean="0"/>
              <a:t>Building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1" y="1689202"/>
            <a:ext cx="3124199" cy="348569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Project Designed by Architecture for Education</a:t>
            </a:r>
          </a:p>
          <a:p>
            <a:r>
              <a:rPr lang="en-US" sz="1900" dirty="0" smtClean="0"/>
              <a:t>Awarded to The Nazerian Group $10,450,00. </a:t>
            </a:r>
          </a:p>
          <a:p>
            <a:r>
              <a:rPr lang="en-US" sz="1900" dirty="0" smtClean="0"/>
              <a:t>Construction began in October</a:t>
            </a:r>
          </a:p>
          <a:p>
            <a:r>
              <a:rPr lang="en-US" sz="1900" dirty="0" smtClean="0"/>
              <a:t>Groundbreaking on December 11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at 4 pm</a:t>
            </a:r>
          </a:p>
          <a:p>
            <a:r>
              <a:rPr lang="en-US" sz="1900" dirty="0" smtClean="0"/>
              <a:t>Completion Date: Summer 2021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37" y="1588224"/>
            <a:ext cx="4651858" cy="3010026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338937" y="5430657"/>
            <a:ext cx="3810000" cy="121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Project will include: New gymnasium space, full basketball court and bleachers, classrooms, weight room, restrooms, kitchenette, offices and new exterior site improvements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95" y="4729922"/>
            <a:ext cx="4648200" cy="19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Rosemead High School</a:t>
            </a:r>
            <a:br>
              <a:rPr lang="en-US" dirty="0" smtClean="0"/>
            </a:br>
            <a:r>
              <a:rPr lang="en-US" sz="3600" dirty="0" smtClean="0"/>
              <a:t>New Track and Field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72" y="1689202"/>
            <a:ext cx="3581399" cy="501639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Project will be designed by LPA</a:t>
            </a:r>
          </a:p>
          <a:p>
            <a:r>
              <a:rPr lang="en-US" sz="1900" dirty="0" smtClean="0"/>
              <a:t>Estimated </a:t>
            </a:r>
            <a:r>
              <a:rPr lang="en-US" sz="1900" dirty="0"/>
              <a:t>T</a:t>
            </a:r>
            <a:r>
              <a:rPr lang="en-US" sz="1900" dirty="0" smtClean="0"/>
              <a:t>otal Cost of Project: $5,000,000.</a:t>
            </a:r>
          </a:p>
          <a:p>
            <a:r>
              <a:rPr lang="en-US" sz="1900" dirty="0" smtClean="0"/>
              <a:t>Board approved the contract to procure materials at December meeting</a:t>
            </a:r>
          </a:p>
          <a:p>
            <a:r>
              <a:rPr lang="en-US" sz="1900" dirty="0" smtClean="0"/>
              <a:t>Project Schedule</a:t>
            </a:r>
          </a:p>
          <a:p>
            <a:pPr lvl="1"/>
            <a:r>
              <a:rPr lang="en-US" sz="1600" dirty="0" smtClean="0"/>
              <a:t>Design Development – January 2020 to March 2020</a:t>
            </a:r>
          </a:p>
          <a:p>
            <a:pPr lvl="1"/>
            <a:r>
              <a:rPr lang="en-US" sz="1600" dirty="0" smtClean="0"/>
              <a:t>Construction Documents/ Agency Approval – March 2020 to October 2020</a:t>
            </a:r>
          </a:p>
          <a:p>
            <a:pPr lvl="1"/>
            <a:r>
              <a:rPr lang="en-US" sz="1600" dirty="0" smtClean="0"/>
              <a:t>Bidding/District Award – October 2020 to January 2021</a:t>
            </a:r>
          </a:p>
          <a:p>
            <a:pPr lvl="1"/>
            <a:r>
              <a:rPr lang="en-US" sz="1600" dirty="0" smtClean="0"/>
              <a:t>Construction Period – January 2021 to July 2021</a:t>
            </a:r>
          </a:p>
          <a:p>
            <a:pPr marL="0" indent="0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4114800" y="4876801"/>
            <a:ext cx="4724400" cy="1633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Project will include:</a:t>
            </a:r>
          </a:p>
          <a:p>
            <a:r>
              <a:rPr lang="en-US" sz="2000" dirty="0" smtClean="0"/>
              <a:t>installation of new synthetic football field </a:t>
            </a:r>
            <a:endParaRPr lang="en-US" sz="2000" dirty="0"/>
          </a:p>
          <a:p>
            <a:r>
              <a:rPr lang="en-US" sz="2000" dirty="0" smtClean="0"/>
              <a:t>repair of rubberized track</a:t>
            </a:r>
          </a:p>
          <a:p>
            <a:r>
              <a:rPr lang="en-US" sz="2000" dirty="0" smtClean="0"/>
              <a:t> new Snack Bars </a:t>
            </a:r>
            <a:endParaRPr lang="en-US" dirty="0"/>
          </a:p>
        </p:txBody>
      </p:sp>
      <p:sp>
        <p:nvSpPr>
          <p:cNvPr id="3" name="AutoShape 2" descr="Image result for synthetic track and football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ynthetic track and football fie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synthetic track and football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86" y="1689202"/>
            <a:ext cx="5132614" cy="28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618365"/>
            <a:ext cx="4419600" cy="3487035"/>
          </a:xfrm>
        </p:spPr>
        <p:txBody>
          <a:bodyPr>
            <a:normAutofit fontScale="85000" lnSpcReduction="20000"/>
          </a:bodyPr>
          <a:lstStyle/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r>
              <a:rPr lang="en-US" dirty="0" smtClean="0"/>
              <a:t>Conceptual Design Completed</a:t>
            </a:r>
          </a:p>
          <a:p>
            <a:pPr lvl="2"/>
            <a:r>
              <a:rPr lang="en-US" dirty="0" smtClean="0"/>
              <a:t>Stage </a:t>
            </a:r>
            <a:r>
              <a:rPr lang="en-US" dirty="0"/>
              <a:t>for Performing Arts</a:t>
            </a:r>
          </a:p>
          <a:p>
            <a:pPr lvl="2"/>
            <a:r>
              <a:rPr lang="en-US" dirty="0"/>
              <a:t>Enhanced Acoustics</a:t>
            </a:r>
          </a:p>
          <a:p>
            <a:pPr lvl="2"/>
            <a:r>
              <a:rPr lang="en-US" dirty="0"/>
              <a:t>Sound &amp; Lighting </a:t>
            </a:r>
          </a:p>
          <a:p>
            <a:pPr lvl="2"/>
            <a:r>
              <a:rPr lang="en-US" dirty="0"/>
              <a:t>Telescopic </a:t>
            </a:r>
            <a:r>
              <a:rPr lang="en-US" dirty="0" smtClean="0"/>
              <a:t>Seating</a:t>
            </a:r>
          </a:p>
          <a:p>
            <a:pPr lvl="2"/>
            <a:r>
              <a:rPr lang="en-US" dirty="0" smtClean="0"/>
              <a:t>Landscape Enhancements</a:t>
            </a:r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r>
              <a:rPr lang="en-US" dirty="0" smtClean="0"/>
              <a:t>Project will begin once DSA </a:t>
            </a:r>
          </a:p>
          <a:p>
            <a:pPr marL="685800" lvl="2" indent="0">
              <a:buNone/>
            </a:pPr>
            <a:r>
              <a:rPr lang="en-US" dirty="0" smtClean="0"/>
              <a:t>Certification has been granted for </a:t>
            </a:r>
          </a:p>
          <a:p>
            <a:pPr marL="685800" lvl="2" indent="0">
              <a:buNone/>
            </a:pPr>
            <a:r>
              <a:rPr lang="en-US" dirty="0" smtClean="0"/>
              <a:t>Cafeteria Project</a:t>
            </a: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37032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Mountain View High School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err="1" smtClean="0"/>
              <a:t>Cafetorium</a:t>
            </a:r>
            <a:r>
              <a:rPr lang="en-US" sz="3600" dirty="0" smtClean="0"/>
              <a:t> 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410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Bond dollars set aside for improvements:</a:t>
            </a:r>
          </a:p>
          <a:p>
            <a:r>
              <a:rPr lang="en-US" dirty="0" smtClean="0"/>
              <a:t>$1,575,830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90" y="3687534"/>
            <a:ext cx="3756745" cy="302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89" y="1618365"/>
            <a:ext cx="3756745" cy="19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Rosemead High School</a:t>
            </a:r>
            <a:br>
              <a:rPr lang="en-US" dirty="0" smtClean="0"/>
            </a:br>
            <a:r>
              <a:rPr lang="en-US" sz="3600" dirty="0" smtClean="0"/>
              <a:t>New Home &amp; Visitor Concession Stand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90967"/>
            <a:ext cx="5553222" cy="4289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27" y="2502932"/>
            <a:ext cx="3122289" cy="2411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528" y="5024954"/>
            <a:ext cx="3122289" cy="1755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152" y="158863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ZERO ENERGY BUILDINGS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8381" y="1588630"/>
            <a:ext cx="593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Anticipated Annual Energy Consumption 15,234 kWh per year</a:t>
            </a:r>
          </a:p>
          <a:p>
            <a:r>
              <a:rPr lang="en-US" sz="1400" dirty="0" smtClean="0"/>
              <a:t>(both Buildings)</a:t>
            </a:r>
          </a:p>
          <a:p>
            <a:r>
              <a:rPr lang="en-US" sz="1400" dirty="0" smtClean="0"/>
              <a:t>Anticipated Annual Power Production by PV Solar Array 15,600 kWh per year</a:t>
            </a:r>
          </a:p>
          <a:p>
            <a:r>
              <a:rPr lang="en-US" sz="1400" dirty="0" smtClean="0"/>
              <a:t>Based on 1,025 SF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23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District Wide HVAC Project </a:t>
            </a:r>
            <a:br>
              <a:rPr lang="en-US" dirty="0" smtClean="0"/>
            </a:br>
            <a:r>
              <a:rPr lang="en-US" sz="3600" dirty="0" smtClean="0"/>
              <a:t>Group C (Phase 1) – 98% Complete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786482" y="1656576"/>
            <a:ext cx="5943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Mountain View High School</a:t>
            </a:r>
            <a:endParaRPr lang="en-US" u="sng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Installed new 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Seasons Four units in Buildings C (Library), F (Music classrooms), and L (additional </a:t>
            </a: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classrooms)</a:t>
            </a:r>
          </a:p>
          <a:p>
            <a:pPr>
              <a:spcAft>
                <a:spcPts val="800"/>
              </a:spcAft>
            </a:pPr>
            <a:r>
              <a:rPr lang="en-US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South El Monte High School</a:t>
            </a:r>
            <a:endParaRPr lang="en-US" u="sng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All units installed</a:t>
            </a:r>
            <a:endParaRPr lang="en-US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El Monte High School</a:t>
            </a:r>
            <a:endParaRPr lang="en-US" u="sng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All units installed</a:t>
            </a:r>
          </a:p>
          <a:p>
            <a:pPr>
              <a:spcAft>
                <a:spcPts val="800"/>
              </a:spcAft>
            </a:pPr>
            <a:r>
              <a:rPr lang="en-US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Rosemead High School</a:t>
            </a:r>
            <a:endParaRPr lang="en-US" u="sng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75 % Complete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   </a:t>
            </a:r>
            <a:endParaRPr lang="en-US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Adult School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All units installed</a:t>
            </a:r>
          </a:p>
          <a:p>
            <a:pPr>
              <a:spcAft>
                <a:spcPts val="800"/>
              </a:spcAft>
            </a:pPr>
            <a:endParaRPr lang="en-US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222222"/>
                </a:solidFill>
                <a:latin typeface="Calibri" panose="020F0502020204030204" pitchFamily="34" charset="0"/>
              </a:rPr>
              <a:t>Completion Date: February 2020</a:t>
            </a:r>
          </a:p>
          <a:p>
            <a:pPr>
              <a:spcAft>
                <a:spcPts val="800"/>
              </a:spcAft>
            </a:pPr>
            <a:endParaRPr lang="en-US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905" y="2010360"/>
            <a:ext cx="3308908" cy="2481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09" y="5029200"/>
            <a:ext cx="248168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Construction Cost of Project: $ 3,344,500. </a:t>
            </a:r>
          </a:p>
          <a:p>
            <a:endParaRPr lang="en-US" dirty="0"/>
          </a:p>
          <a:p>
            <a:r>
              <a:rPr lang="en-US" dirty="0" smtClean="0"/>
              <a:t>Replacement of 155 HVAC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D Bond- $148 Million</a:t>
            </a:r>
            <a:br>
              <a:rPr lang="en-US" dirty="0" smtClean="0"/>
            </a:br>
            <a:r>
              <a:rPr lang="en-US" dirty="0" smtClean="0"/>
              <a:t>2008 Election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2960870"/>
              </p:ext>
            </p:extLst>
          </p:nvPr>
        </p:nvGraphicFramePr>
        <p:xfrm>
          <a:off x="381000" y="1569720"/>
          <a:ext cx="83820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Bond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6/16/2009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$54,001,305.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6/02/2011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$30,000,000.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4/08/2016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5,238,885.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326557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Series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11/21/2017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$10,196,955.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449126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Issue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$99,437,146.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of Bond Issuance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1,684.319.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*Transfer in from other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  12,679,418.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as</a:t>
                      </a:r>
                      <a:r>
                        <a:rPr lang="en-US" baseline="0" dirty="0" smtClean="0"/>
                        <a:t> of June 30,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$1,959,417.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Revenue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$112,391,662.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Expended as of January 30, 2020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$94,105,486.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Balance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$16,286,176.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624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*Reimbursements from State Match Funds, City of Rosemead, E-Rate &amp; DGS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District Wide HVAC Project </a:t>
            </a:r>
            <a:br>
              <a:rPr lang="en-US" dirty="0" smtClean="0"/>
            </a:br>
            <a:r>
              <a:rPr lang="en-US" sz="3600" dirty="0" smtClean="0"/>
              <a:t>Group C (Phase 2) – Commencing Spring 2020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6200" y="1656576"/>
            <a:ext cx="90678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Mountain View High School</a:t>
            </a:r>
            <a:endParaRPr lang="en-US" sz="2000" u="sng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Installation of new HVAC units in Buildings A, B, &amp; K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New system will eliminate Octagon rooftop units and replace with single classroom unit that will be located in the Ceiling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Interim Housing is required (Total of 8 classrooms will be used as Interim Housing)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In Process: 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Procurement of HVAC Units (Approved by the Board in December 2019 ) $380K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Bid Opening (January 22, 2020)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Award of Construction Contract by Board at February 5, 2020 Meeting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Schedule of Construction (March to November 2020)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District Wide HVAC Project </a:t>
            </a:r>
            <a:br>
              <a:rPr lang="en-US" dirty="0" smtClean="0"/>
            </a:br>
            <a:r>
              <a:rPr lang="en-US" sz="3600" dirty="0" smtClean="0"/>
              <a:t>Future Scope – TBD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6200" y="1656576"/>
            <a:ext cx="90678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en-US" sz="2000" u="sng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Replacement of units at Granada Transition Center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New Controls District Wide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Cooling Towers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 GYM HVAC Design for Arroyo HS / El Monte HS / Rosemead HS</a:t>
            </a:r>
          </a:p>
          <a:p>
            <a:pPr>
              <a:spcAft>
                <a:spcPts val="800"/>
              </a:spcAft>
            </a:pPr>
            <a:r>
              <a:rPr lang="en-US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Community Education Center</a:t>
            </a:r>
            <a:br>
              <a:rPr lang="en-US" dirty="0" smtClean="0"/>
            </a:br>
            <a:r>
              <a:rPr lang="en-US" sz="3600" dirty="0" smtClean="0"/>
              <a:t>at District Office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1" y="1689202"/>
            <a:ext cx="3124199" cy="3485693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Project Designed by Architecture for Education</a:t>
            </a:r>
          </a:p>
          <a:p>
            <a:r>
              <a:rPr lang="en-US" sz="1900" dirty="0" smtClean="0"/>
              <a:t>Estimated </a:t>
            </a:r>
            <a:r>
              <a:rPr lang="en-US" sz="1900" dirty="0"/>
              <a:t>T</a:t>
            </a:r>
            <a:r>
              <a:rPr lang="en-US" sz="1900" dirty="0" smtClean="0"/>
              <a:t>otal Cost of Project: $1,000,000.</a:t>
            </a:r>
          </a:p>
          <a:p>
            <a:r>
              <a:rPr lang="en-US" sz="1900" dirty="0" smtClean="0"/>
              <a:t>Project scheduled to begin by February 2020</a:t>
            </a:r>
          </a:p>
          <a:p>
            <a:r>
              <a:rPr lang="en-US" sz="1900" dirty="0" smtClean="0"/>
              <a:t>Contractor was selected at December 2019 Board Meeting</a:t>
            </a:r>
          </a:p>
          <a:p>
            <a:r>
              <a:rPr lang="en-US" sz="1900" dirty="0" smtClean="0"/>
              <a:t>Completion Date: Summer 2020</a:t>
            </a:r>
          </a:p>
          <a:p>
            <a:pPr marL="0" indent="0">
              <a:buNone/>
            </a:pPr>
            <a:endParaRPr lang="en-US" sz="1900" dirty="0" smtClean="0"/>
          </a:p>
          <a:p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5441289"/>
            <a:ext cx="8153400" cy="1340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Project is for the creation of a new Community Education Center at the District Office. The Community Education Center will house 5 online teachers and one TOSA for new online high school program.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89202"/>
            <a:ext cx="5486400" cy="27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NEXT STEPS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Currently developing RFPs for Architectural Services to work on the following projects:</a:t>
            </a:r>
            <a:endParaRPr lang="en-US" sz="2000" dirty="0"/>
          </a:p>
          <a:p>
            <a:pPr lvl="1"/>
            <a:r>
              <a:rPr lang="en-US" sz="2000" dirty="0" smtClean="0"/>
              <a:t>Design: All weather track and field for Arroyo, El Monte, Mountain View &amp; South El Monte High Schools (2 sites to be completed first pending funding)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 smtClean="0"/>
              <a:t>Administrative Staff recommends we hire Architect to design Track &amp; Field for All High Schools</a:t>
            </a:r>
          </a:p>
          <a:p>
            <a:pPr lvl="1"/>
            <a:r>
              <a:rPr lang="en-US" sz="2000" dirty="0" smtClean="0"/>
              <a:t>Design: New Snack Bars for Arroyo High School</a:t>
            </a:r>
          </a:p>
          <a:p>
            <a:pPr lvl="1"/>
            <a:r>
              <a:rPr lang="en-US" sz="2000" dirty="0" smtClean="0"/>
              <a:t>Design: New Snack Bar, restrooms and bleachers for Mountain View High School</a:t>
            </a:r>
          </a:p>
          <a:p>
            <a:pPr lvl="1"/>
            <a:r>
              <a:rPr lang="en-US" sz="2000" dirty="0" smtClean="0"/>
              <a:t>Design: Modernization Project at Mountain View High School</a:t>
            </a:r>
          </a:p>
          <a:p>
            <a:pPr lvl="1"/>
            <a:r>
              <a:rPr lang="en-US" sz="2000" dirty="0" smtClean="0"/>
              <a:t>Design: Modernization Project at South El Monte High School</a:t>
            </a:r>
          </a:p>
          <a:p>
            <a:pPr lvl="1"/>
            <a:r>
              <a:rPr lang="en-US" sz="2000" dirty="0" smtClean="0"/>
              <a:t>Assessment of Granada Transition Center and Recommendations for Facility enhancement/replacement</a:t>
            </a:r>
          </a:p>
          <a:p>
            <a:pPr lvl="1"/>
            <a:r>
              <a:rPr lang="en-US" sz="2000" dirty="0" smtClean="0"/>
              <a:t>District wide assessment review and study of Baseball &amp; Softball Fields</a:t>
            </a:r>
          </a:p>
          <a:p>
            <a:pPr marL="365760" lvl="1" indent="0">
              <a:buNone/>
            </a:pPr>
            <a:r>
              <a:rPr lang="en-US" sz="2000" dirty="0" smtClean="0"/>
              <a:t>Summer Projects: </a:t>
            </a:r>
          </a:p>
          <a:p>
            <a:pPr marL="365760" lvl="1" indent="0">
              <a:buNone/>
            </a:pPr>
            <a:r>
              <a:rPr lang="en-US" sz="2000" dirty="0" smtClean="0"/>
              <a:t>Mountain View High School Plumbing Project</a:t>
            </a:r>
          </a:p>
          <a:p>
            <a:pPr marL="365760" lvl="1" indent="0">
              <a:buNone/>
            </a:pPr>
            <a:r>
              <a:rPr lang="en-US" sz="2000" dirty="0" smtClean="0"/>
              <a:t>Rosemead High School exterior paint abatement project</a:t>
            </a:r>
          </a:p>
          <a:p>
            <a:pPr marL="365760" lvl="1" indent="0">
              <a:buNone/>
            </a:pPr>
            <a:r>
              <a:rPr lang="en-US" sz="2000" dirty="0" smtClean="0"/>
              <a:t>Roofing Replacement at Multiple Sites (Budget $1 to $2 Million)</a:t>
            </a:r>
          </a:p>
          <a:p>
            <a:pPr marL="365760" lvl="1" indent="0">
              <a:buNone/>
            </a:pPr>
            <a:r>
              <a:rPr lang="en-US" sz="2000" dirty="0" smtClean="0"/>
              <a:t>Flooring Replacement at Multiple Sites</a:t>
            </a:r>
          </a:p>
          <a:p>
            <a:pPr marL="365760" lvl="1" indent="0">
              <a:buNone/>
            </a:pPr>
            <a:r>
              <a:rPr lang="en-US" sz="2000" dirty="0" smtClean="0"/>
              <a:t>Surveillance Video Cameras: Installation of 80 Cameras at Various Sites</a:t>
            </a:r>
          </a:p>
          <a:p>
            <a:pPr marL="365760" lvl="1" indent="0">
              <a:buNone/>
            </a:pPr>
            <a:r>
              <a:rPr lang="en-US" sz="2000" dirty="0" smtClean="0"/>
              <a:t>Furniture replacement district wide</a:t>
            </a:r>
          </a:p>
          <a:p>
            <a:pPr marL="36576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marL="365760" lvl="1" indent="0">
              <a:buNone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Timeline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200" dirty="0"/>
          </a:p>
          <a:p>
            <a:pPr lvl="1"/>
            <a:r>
              <a:rPr lang="en-US" sz="2200" dirty="0" smtClean="0"/>
              <a:t>All weather track and field for Arroyo, El Monte, Mountain View &amp; Rosemead High Schools (2 sites to be completed first pending funding)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smtClean="0"/>
              <a:t>RFP to be issued on 2/7/20   - RFP due on 2/20/20    Board approval 3/4/20</a:t>
            </a:r>
          </a:p>
          <a:p>
            <a:pPr lvl="1"/>
            <a:r>
              <a:rPr lang="en-US" sz="2200" dirty="0" smtClean="0"/>
              <a:t>New Snack Bars for Arroyo High School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RFP to be issued on </a:t>
            </a:r>
            <a:r>
              <a:rPr lang="en-US" sz="2200" dirty="0" smtClean="0"/>
              <a:t>2/7/20     RFP </a:t>
            </a:r>
            <a:r>
              <a:rPr lang="en-US" sz="2200" dirty="0"/>
              <a:t>due on </a:t>
            </a:r>
            <a:r>
              <a:rPr lang="en-US" sz="2200" dirty="0" smtClean="0"/>
              <a:t>2/20/20    Board </a:t>
            </a:r>
            <a:r>
              <a:rPr lang="en-US" sz="2200" dirty="0"/>
              <a:t>approval </a:t>
            </a:r>
            <a:r>
              <a:rPr lang="en-US" sz="2200" dirty="0" smtClean="0"/>
              <a:t>3/4/20</a:t>
            </a:r>
          </a:p>
          <a:p>
            <a:pPr lvl="1"/>
            <a:r>
              <a:rPr lang="en-US" sz="2200" dirty="0" smtClean="0"/>
              <a:t>New Snack Bar, restrooms and bleachers for Mountain View High School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RFP to be issued on </a:t>
            </a:r>
            <a:r>
              <a:rPr lang="en-US" sz="2200" dirty="0" smtClean="0"/>
              <a:t>2/7/20     RFP </a:t>
            </a:r>
            <a:r>
              <a:rPr lang="en-US" sz="2200" dirty="0"/>
              <a:t>due on </a:t>
            </a:r>
            <a:r>
              <a:rPr lang="en-US" sz="2200" dirty="0" smtClean="0"/>
              <a:t>2/20/20    Board </a:t>
            </a:r>
            <a:r>
              <a:rPr lang="en-US" sz="2200" dirty="0"/>
              <a:t>approval </a:t>
            </a:r>
            <a:r>
              <a:rPr lang="en-US" sz="2200" dirty="0" smtClean="0"/>
              <a:t>3/4/20</a:t>
            </a:r>
          </a:p>
          <a:p>
            <a:pPr lvl="1"/>
            <a:r>
              <a:rPr lang="en-US" sz="2200" dirty="0" smtClean="0"/>
              <a:t>Modernization Project at Mountain View High School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RFP to be issued on </a:t>
            </a:r>
            <a:r>
              <a:rPr lang="en-US" sz="2200" dirty="0" smtClean="0"/>
              <a:t>2/14/20     RFP </a:t>
            </a:r>
            <a:r>
              <a:rPr lang="en-US" sz="2200" dirty="0"/>
              <a:t>due on </a:t>
            </a:r>
            <a:r>
              <a:rPr lang="en-US" sz="2200" dirty="0" smtClean="0"/>
              <a:t>3/13/20  Board </a:t>
            </a:r>
            <a:r>
              <a:rPr lang="en-US" sz="2200" dirty="0"/>
              <a:t>approval </a:t>
            </a:r>
            <a:r>
              <a:rPr lang="en-US" sz="2200" dirty="0" smtClean="0"/>
              <a:t>4/8/20</a:t>
            </a:r>
          </a:p>
          <a:p>
            <a:pPr lvl="1"/>
            <a:r>
              <a:rPr lang="en-US" sz="2200" dirty="0" smtClean="0"/>
              <a:t>Modernization Project at South El Monte High School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RFP to be issued on </a:t>
            </a:r>
            <a:r>
              <a:rPr lang="en-US" sz="2200" dirty="0" smtClean="0"/>
              <a:t>2/14/20    RFP </a:t>
            </a:r>
            <a:r>
              <a:rPr lang="en-US" sz="2200" dirty="0"/>
              <a:t>due on </a:t>
            </a:r>
            <a:r>
              <a:rPr lang="en-US" sz="2200" dirty="0" smtClean="0"/>
              <a:t>3/13/20  Board </a:t>
            </a:r>
            <a:r>
              <a:rPr lang="en-US" sz="2200" dirty="0"/>
              <a:t>approval </a:t>
            </a:r>
            <a:r>
              <a:rPr lang="en-US" sz="2200" dirty="0" smtClean="0"/>
              <a:t>4/8/20</a:t>
            </a:r>
          </a:p>
          <a:p>
            <a:pPr lvl="1"/>
            <a:r>
              <a:rPr lang="en-US" sz="2200" dirty="0" smtClean="0"/>
              <a:t>Assessment of Granada Transition Center and Recommendations for Facility enhancement/replacement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/>
              <a:t>RFP to be issued on </a:t>
            </a:r>
            <a:r>
              <a:rPr lang="en-US" sz="2200" dirty="0" smtClean="0"/>
              <a:t>2/14/20     RFP </a:t>
            </a:r>
            <a:r>
              <a:rPr lang="en-US" sz="2200" dirty="0"/>
              <a:t>due on </a:t>
            </a:r>
            <a:r>
              <a:rPr lang="en-US" sz="2200" dirty="0" smtClean="0"/>
              <a:t>3/13/20  Board </a:t>
            </a:r>
            <a:r>
              <a:rPr lang="en-US" sz="2200" dirty="0"/>
              <a:t>approval </a:t>
            </a:r>
            <a:r>
              <a:rPr lang="en-US" sz="2200" dirty="0" smtClean="0"/>
              <a:t>4/8/20</a:t>
            </a:r>
            <a:endParaRPr lang="en-US" sz="2200" dirty="0"/>
          </a:p>
          <a:p>
            <a:pPr marL="365760" lvl="1" indent="0">
              <a:buNone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HS Bond- $190 Million</a:t>
            </a:r>
            <a:br>
              <a:rPr lang="en-US" dirty="0" smtClean="0"/>
            </a:br>
            <a:r>
              <a:rPr lang="en-US" dirty="0" smtClean="0"/>
              <a:t>2018 Election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3570246"/>
              </p:ext>
            </p:extLst>
          </p:nvPr>
        </p:nvGraphicFramePr>
        <p:xfrm>
          <a:off x="381000" y="1569720"/>
          <a:ext cx="8382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Bond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Principal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Issue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$56,430,000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of Bond Issuance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$365,000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Collected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$0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Revenue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$56,065.000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Expended as of 7/01/19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 $163,000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Balance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$55,902,000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Priorities by School Site</a:t>
            </a:r>
            <a:br>
              <a:rPr lang="en-US" dirty="0" smtClean="0"/>
            </a:br>
            <a:r>
              <a:rPr lang="en-US" sz="3600" dirty="0" smtClean="0"/>
              <a:t>Workshop 2 - Stakeholders Feedback  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01E7E-D723-48CC-B86F-68678D9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3716" y="1501208"/>
            <a:ext cx="4698276" cy="5100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02524"/>
            <a:ext cx="4698276" cy="46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ARROYO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7315200" cy="511603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Main Office/MPR expansion &amp; Modernization</a:t>
            </a:r>
          </a:p>
          <a:p>
            <a:pPr lvl="1"/>
            <a:r>
              <a:rPr lang="en-US" dirty="0" smtClean="0"/>
              <a:t>Expanded Performing Arts &amp; CTE</a:t>
            </a:r>
          </a:p>
          <a:p>
            <a:pPr lvl="1"/>
            <a:r>
              <a:rPr lang="en-US" dirty="0" smtClean="0"/>
              <a:t>Expanded Administration</a:t>
            </a:r>
          </a:p>
          <a:p>
            <a:r>
              <a:rPr lang="en-US" b="1" dirty="0" smtClean="0"/>
              <a:t>Stadium Upgrade</a:t>
            </a:r>
          </a:p>
          <a:p>
            <a:pPr lvl="1"/>
            <a:r>
              <a:rPr lang="en-US" dirty="0" smtClean="0"/>
              <a:t>All-weather Track + Field</a:t>
            </a:r>
          </a:p>
          <a:p>
            <a:pPr lvl="1"/>
            <a:r>
              <a:rPr lang="en-US" dirty="0" smtClean="0"/>
              <a:t>Snack Bar</a:t>
            </a:r>
          </a:p>
          <a:p>
            <a:pPr lvl="1"/>
            <a:r>
              <a:rPr lang="en-US" dirty="0" smtClean="0"/>
              <a:t>Visitor Bleachers</a:t>
            </a:r>
          </a:p>
          <a:p>
            <a:pPr lvl="1"/>
            <a:r>
              <a:rPr lang="en-US" dirty="0" smtClean="0"/>
              <a:t>Disability Access</a:t>
            </a:r>
          </a:p>
          <a:p>
            <a:r>
              <a:rPr lang="en-US" b="1" dirty="0" smtClean="0"/>
              <a:t>Security Improvements</a:t>
            </a:r>
          </a:p>
          <a:p>
            <a:pPr lvl="1"/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Fire Protection</a:t>
            </a:r>
          </a:p>
          <a:p>
            <a:pPr lvl="1"/>
            <a:r>
              <a:rPr lang="en-US" dirty="0" smtClean="0"/>
              <a:t>Security Card Access</a:t>
            </a:r>
          </a:p>
          <a:p>
            <a:pPr lvl="1"/>
            <a:r>
              <a:rPr lang="en-US" dirty="0" smtClean="0"/>
              <a:t>Alarms</a:t>
            </a:r>
          </a:p>
          <a:p>
            <a:pPr lvl="1"/>
            <a:r>
              <a:rPr lang="en-US" dirty="0" smtClean="0"/>
              <a:t>Fencing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MONTE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9566"/>
            <a:ext cx="8305800" cy="51160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Safety Improvements</a:t>
            </a:r>
          </a:p>
          <a:p>
            <a:pPr lvl="1"/>
            <a:r>
              <a:rPr lang="en-US" dirty="0" smtClean="0"/>
              <a:t>Monitoring system</a:t>
            </a:r>
          </a:p>
          <a:p>
            <a:pPr lvl="1"/>
            <a:r>
              <a:rPr lang="en-US" dirty="0" smtClean="0"/>
              <a:t>Keyless entry</a:t>
            </a:r>
          </a:p>
          <a:p>
            <a:pPr lvl="1"/>
            <a:r>
              <a:rPr lang="en-US" dirty="0" smtClean="0"/>
              <a:t>Exterior Lighting</a:t>
            </a:r>
          </a:p>
          <a:p>
            <a:pPr lvl="1"/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Window and roof replacement</a:t>
            </a:r>
          </a:p>
          <a:p>
            <a:r>
              <a:rPr lang="en-US" b="1" dirty="0" smtClean="0"/>
              <a:t>Physical education / Athletic facility modernization</a:t>
            </a:r>
          </a:p>
          <a:p>
            <a:pPr lvl="1"/>
            <a:r>
              <a:rPr lang="en-US" dirty="0" smtClean="0"/>
              <a:t>All-weather Track + Field</a:t>
            </a:r>
          </a:p>
          <a:p>
            <a:pPr lvl="1"/>
            <a:r>
              <a:rPr lang="en-US" dirty="0" smtClean="0"/>
              <a:t>HVAC in gymnasium</a:t>
            </a:r>
          </a:p>
          <a:p>
            <a:pPr lvl="1"/>
            <a:r>
              <a:rPr lang="en-US" dirty="0" smtClean="0"/>
              <a:t>Updated locker room</a:t>
            </a:r>
          </a:p>
          <a:p>
            <a:r>
              <a:rPr lang="en-US" b="1" dirty="0" smtClean="0"/>
              <a:t>Auditorium Modernization</a:t>
            </a:r>
          </a:p>
          <a:p>
            <a:pPr lvl="1"/>
            <a:r>
              <a:rPr lang="en-US" dirty="0" smtClean="0"/>
              <a:t>Band and choir room modernization</a:t>
            </a:r>
          </a:p>
        </p:txBody>
      </p:sp>
    </p:spTree>
    <p:extLst>
      <p:ext uri="{BB962C8B-B14F-4D97-AF65-F5344CB8AC3E}">
        <p14:creationId xmlns:p14="http://schemas.microsoft.com/office/powerpoint/2010/main" val="1400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GRANADA TRANSITION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162800" cy="3592034"/>
          </a:xfrm>
        </p:spPr>
        <p:txBody>
          <a:bodyPr>
            <a:normAutofit/>
          </a:bodyPr>
          <a:lstStyle/>
          <a:p>
            <a:r>
              <a:rPr lang="en-US" b="1" dirty="0" smtClean="0"/>
              <a:t>New Facility as identified in workshop #1</a:t>
            </a:r>
          </a:p>
          <a:p>
            <a:r>
              <a:rPr lang="en-US" b="1" dirty="0" smtClean="0"/>
              <a:t>Existing Facility Priorities</a:t>
            </a:r>
          </a:p>
          <a:p>
            <a:pPr lvl="1"/>
            <a:r>
              <a:rPr lang="en-US" dirty="0" smtClean="0"/>
              <a:t>Repaired Drainage</a:t>
            </a:r>
          </a:p>
          <a:p>
            <a:pPr lvl="1"/>
            <a:r>
              <a:rPr lang="en-US" dirty="0" smtClean="0"/>
              <a:t>Secured Entrances</a:t>
            </a:r>
          </a:p>
          <a:p>
            <a:pPr lvl="1"/>
            <a:r>
              <a:rPr lang="en-US" dirty="0" smtClean="0"/>
              <a:t>Accessible Restrooms</a:t>
            </a:r>
          </a:p>
        </p:txBody>
      </p:sp>
    </p:spTree>
    <p:extLst>
      <p:ext uri="{BB962C8B-B14F-4D97-AF65-F5344CB8AC3E}">
        <p14:creationId xmlns:p14="http://schemas.microsoft.com/office/powerpoint/2010/main" val="3045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FERNANDO LEDESMA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7696200" cy="4811233"/>
          </a:xfrm>
        </p:spPr>
        <p:txBody>
          <a:bodyPr>
            <a:normAutofit/>
          </a:bodyPr>
          <a:lstStyle/>
          <a:p>
            <a:r>
              <a:rPr lang="en-US" b="1" dirty="0" smtClean="0"/>
              <a:t>New multi-purpose room</a:t>
            </a:r>
          </a:p>
          <a:p>
            <a:r>
              <a:rPr lang="en-US" b="1" dirty="0" smtClean="0"/>
              <a:t>Expanded Science and Engineering Labs</a:t>
            </a:r>
          </a:p>
          <a:p>
            <a:r>
              <a:rPr lang="en-US" b="1" dirty="0" smtClean="0"/>
              <a:t>Security measures</a:t>
            </a:r>
          </a:p>
          <a:p>
            <a:pPr lvl="1"/>
            <a:r>
              <a:rPr lang="en-US" dirty="0" smtClean="0"/>
              <a:t>Fire safety</a:t>
            </a:r>
          </a:p>
          <a:p>
            <a:pPr lvl="1"/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Disability access</a:t>
            </a:r>
          </a:p>
        </p:txBody>
      </p:sp>
    </p:spTree>
    <p:extLst>
      <p:ext uri="{BB962C8B-B14F-4D97-AF65-F5344CB8AC3E}">
        <p14:creationId xmlns:p14="http://schemas.microsoft.com/office/powerpoint/2010/main" val="35288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MOUNTAIN VIEW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7924800" cy="49636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Upgraded classrooms and girls locker room</a:t>
            </a:r>
          </a:p>
          <a:p>
            <a:pPr lvl="1"/>
            <a:r>
              <a:rPr lang="en-US" dirty="0" smtClean="0"/>
              <a:t>Security measures</a:t>
            </a:r>
          </a:p>
          <a:p>
            <a:pPr lvl="1"/>
            <a:r>
              <a:rPr lang="en-US" dirty="0" smtClean="0"/>
              <a:t>Upgrade facilities</a:t>
            </a:r>
          </a:p>
          <a:p>
            <a:r>
              <a:rPr lang="en-US" b="1" dirty="0" smtClean="0"/>
              <a:t>Hardscaping and facility upgrades</a:t>
            </a:r>
          </a:p>
          <a:p>
            <a:pPr lvl="1"/>
            <a:r>
              <a:rPr lang="en-US" dirty="0" smtClean="0"/>
              <a:t>Security measures</a:t>
            </a:r>
          </a:p>
          <a:p>
            <a:pPr lvl="1"/>
            <a:r>
              <a:rPr lang="en-US" dirty="0" smtClean="0"/>
              <a:t>Disability access</a:t>
            </a:r>
          </a:p>
          <a:p>
            <a:r>
              <a:rPr lang="en-US" b="1" dirty="0" smtClean="0"/>
              <a:t>Athletic and physical education facilities</a:t>
            </a:r>
          </a:p>
          <a:p>
            <a:pPr lvl="1"/>
            <a:r>
              <a:rPr lang="en-US" dirty="0" smtClean="0"/>
              <a:t>Bleachers</a:t>
            </a:r>
          </a:p>
          <a:p>
            <a:pPr lvl="1"/>
            <a:r>
              <a:rPr lang="en-US" dirty="0" smtClean="0"/>
              <a:t>All weather track and field</a:t>
            </a:r>
          </a:p>
          <a:p>
            <a:pPr lvl="1"/>
            <a:r>
              <a:rPr lang="en-US" dirty="0" smtClean="0"/>
              <a:t>Snack bars, bleachers, restrooms</a:t>
            </a:r>
          </a:p>
          <a:p>
            <a:pPr lvl="1"/>
            <a:r>
              <a:rPr lang="en-US" dirty="0" smtClean="0"/>
              <a:t>Security measures</a:t>
            </a:r>
          </a:p>
          <a:p>
            <a:pPr lvl="1"/>
            <a:r>
              <a:rPr lang="en-US" dirty="0" smtClean="0"/>
              <a:t>Disability access</a:t>
            </a:r>
          </a:p>
        </p:txBody>
      </p:sp>
    </p:spTree>
    <p:extLst>
      <p:ext uri="{BB962C8B-B14F-4D97-AF65-F5344CB8AC3E}">
        <p14:creationId xmlns:p14="http://schemas.microsoft.com/office/powerpoint/2010/main" val="39949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1389</Words>
  <Application>Microsoft Office PowerPoint</Application>
  <PresentationFormat>On-screen Show (4:3)</PresentationFormat>
  <Paragraphs>287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Tw Cen MT</vt:lpstr>
      <vt:lpstr>Wingdings</vt:lpstr>
      <vt:lpstr>Wingdings 2</vt:lpstr>
      <vt:lpstr>Student presentation</vt:lpstr>
      <vt:lpstr>El Monte union high school District BOND update</vt:lpstr>
      <vt:lpstr>Measure D Bond- $148 Million 2008 Election</vt:lpstr>
      <vt:lpstr>Measure HS Bond- $190 Million 2018 Election</vt:lpstr>
      <vt:lpstr>Priorities by School Site Workshop 2 - Stakeholders Feedback   </vt:lpstr>
      <vt:lpstr>ARROYO HIGH SCHOOL</vt:lpstr>
      <vt:lpstr>EL MONTE HIGH SCHOOL</vt:lpstr>
      <vt:lpstr>GRANADA TRANSITION CENTER</vt:lpstr>
      <vt:lpstr>FERNANDO LEDESMA HIGH SCHOOL</vt:lpstr>
      <vt:lpstr>MOUNTAIN VIEW HIGH SCHOOL</vt:lpstr>
      <vt:lpstr>ROSEMEAD HIGH SCHOOL</vt:lpstr>
      <vt:lpstr>SOUTH EL MONTE HIGH SCHOOL</vt:lpstr>
      <vt:lpstr>POTENTIAL MATCHING STATE FUNDS</vt:lpstr>
      <vt:lpstr>BOARD APPROVED PROJECTS</vt:lpstr>
      <vt:lpstr>MEASURE HS FUTURE PROJECTS</vt:lpstr>
      <vt:lpstr>Fernando Ledesma High School Multi-Purpose Building</vt:lpstr>
      <vt:lpstr>Rosemead High School New Track and Field</vt:lpstr>
      <vt:lpstr>Mountain View High School  Cafetorium Project </vt:lpstr>
      <vt:lpstr>Rosemead High School New Home &amp; Visitor Concession Stand</vt:lpstr>
      <vt:lpstr>District Wide HVAC Project  Group C (Phase 1) – 98% Complete</vt:lpstr>
      <vt:lpstr>District Wide HVAC Project  Group C (Phase 2) – Commencing Spring 2020</vt:lpstr>
      <vt:lpstr>District Wide HVAC Project  Future Scope – TBD </vt:lpstr>
      <vt:lpstr>Community Education Center at District Office</vt:lpstr>
      <vt:lpstr>NEXT STEPS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2015-08-27T18:04:38Z</dcterms:created>
  <dcterms:modified xsi:type="dcterms:W3CDTF">2020-02-05T16:18:45Z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